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CC00"/>
    <a:srgbClr val="FFFF00"/>
    <a:srgbClr val="3333FF"/>
    <a:srgbClr val="FF6600"/>
    <a:srgbClr val="FF00FF"/>
    <a:srgbClr val="00CC00"/>
    <a:srgbClr val="00FF00"/>
    <a:srgbClr val="0289FE"/>
    <a:srgbClr val="018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400" d="100"/>
          <a:sy n="400" d="100"/>
        </p:scale>
        <p:origin x="-6835" y="-164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NARD TAN" userId="4245d8ea4eccd023" providerId="LiveId" clId="{5E4BA2E8-B399-4C3B-AEC8-451D0D2E4360}"/>
    <pc:docChg chg="modSld">
      <pc:chgData name="BERNARD TAN" userId="4245d8ea4eccd023" providerId="LiveId" clId="{5E4BA2E8-B399-4C3B-AEC8-451D0D2E4360}" dt="2020-08-20T05:37:05.847" v="16" actId="14100"/>
      <pc:docMkLst>
        <pc:docMk/>
      </pc:docMkLst>
      <pc:sldChg chg="modSp mod">
        <pc:chgData name="BERNARD TAN" userId="4245d8ea4eccd023" providerId="LiveId" clId="{5E4BA2E8-B399-4C3B-AEC8-451D0D2E4360}" dt="2020-08-20T05:37:05.847" v="16" actId="14100"/>
        <pc:sldMkLst>
          <pc:docMk/>
          <pc:sldMk cId="3948455367" sldId="258"/>
        </pc:sldMkLst>
        <pc:spChg chg="mod">
          <ac:chgData name="BERNARD TAN" userId="4245d8ea4eccd023" providerId="LiveId" clId="{5E4BA2E8-B399-4C3B-AEC8-451D0D2E4360}" dt="2020-08-20T05:37:05.847" v="16" actId="14100"/>
          <ac:spMkLst>
            <pc:docMk/>
            <pc:sldMk cId="3948455367" sldId="258"/>
            <ac:spMk id="28" creationId="{B2B7211F-A4AF-4B44-9395-4FD803DBF793}"/>
          </ac:spMkLst>
        </pc:spChg>
      </pc:sldChg>
    </pc:docChg>
  </pc:docChgLst>
  <pc:docChgLst>
    <pc:chgData name="BERNARD TAN" userId="4245d8ea4eccd023" providerId="LiveId" clId="{79B120D4-2002-4BA4-AE30-36D2D69C203F}"/>
    <pc:docChg chg="undo custSel modSld">
      <pc:chgData name="BERNARD TAN" userId="4245d8ea4eccd023" providerId="LiveId" clId="{79B120D4-2002-4BA4-AE30-36D2D69C203F}" dt="2020-09-09T05:30:14.155" v="19" actId="1036"/>
      <pc:docMkLst>
        <pc:docMk/>
      </pc:docMkLst>
      <pc:sldChg chg="modSp mod">
        <pc:chgData name="BERNARD TAN" userId="4245d8ea4eccd023" providerId="LiveId" clId="{79B120D4-2002-4BA4-AE30-36D2D69C203F}" dt="2020-09-09T05:30:14.155" v="19" actId="1036"/>
        <pc:sldMkLst>
          <pc:docMk/>
          <pc:sldMk cId="3948455367" sldId="258"/>
        </pc:sldMkLst>
        <pc:spChg chg="mod">
          <ac:chgData name="BERNARD TAN" userId="4245d8ea4eccd023" providerId="LiveId" clId="{79B120D4-2002-4BA4-AE30-36D2D69C203F}" dt="2020-09-09T05:28:03.062" v="5" actId="14100"/>
          <ac:spMkLst>
            <pc:docMk/>
            <pc:sldMk cId="3948455367" sldId="258"/>
            <ac:spMk id="55" creationId="{9B987A9A-2794-4B26-8AF1-85E6962D73F6}"/>
          </ac:spMkLst>
        </pc:spChg>
        <pc:spChg chg="mod">
          <ac:chgData name="BERNARD TAN" userId="4245d8ea4eccd023" providerId="LiveId" clId="{79B120D4-2002-4BA4-AE30-36D2D69C203F}" dt="2020-09-09T05:29:21.653" v="16"/>
          <ac:spMkLst>
            <pc:docMk/>
            <pc:sldMk cId="3948455367" sldId="258"/>
            <ac:spMk id="56" creationId="{83E36109-DF64-4D5F-9C57-EE8C1AABF810}"/>
          </ac:spMkLst>
        </pc:spChg>
        <pc:spChg chg="mod">
          <ac:chgData name="BERNARD TAN" userId="4245d8ea4eccd023" providerId="LiveId" clId="{79B120D4-2002-4BA4-AE30-36D2D69C203F}" dt="2020-09-09T05:30:14.155" v="19" actId="1036"/>
          <ac:spMkLst>
            <pc:docMk/>
            <pc:sldMk cId="3948455367" sldId="258"/>
            <ac:spMk id="97" creationId="{CDF9348E-2D09-4340-A260-9219950514C2}"/>
          </ac:spMkLst>
        </pc:spChg>
        <pc:spChg chg="mod">
          <ac:chgData name="BERNARD TAN" userId="4245d8ea4eccd023" providerId="LiveId" clId="{79B120D4-2002-4BA4-AE30-36D2D69C203F}" dt="2020-09-09T05:27:50.588" v="0" actId="20577"/>
          <ac:spMkLst>
            <pc:docMk/>
            <pc:sldMk cId="3948455367" sldId="258"/>
            <ac:spMk id="99" creationId="{83CB4279-CB0E-43C0-9252-0BE2855B482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207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72741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75578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6487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2552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28726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6447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66290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973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9947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6795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7687D-0494-4F75-A8ED-28AB2522A0BF}" type="datetimeFigureOut">
              <a:rPr lang="en-SG" smtClean="0"/>
              <a:t>9/9/2020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CE8F5-0291-4987-8DAE-60CFFCF52E9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42493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9BD162-5BB0-4042-AAE7-1C28E1CEC3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964" y="2184849"/>
            <a:ext cx="3240000" cy="29879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8C7DCBC-DAA5-4FE2-A8CE-662BD39A356F}"/>
              </a:ext>
            </a:extLst>
          </p:cNvPr>
          <p:cNvSpPr txBox="1"/>
          <p:nvPr/>
        </p:nvSpPr>
        <p:spPr>
          <a:xfrm>
            <a:off x="3280004" y="294678"/>
            <a:ext cx="3352668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100" dirty="0">
                <a:latin typeface="Impact" panose="020B0806030902050204" pitchFamily="34" charset="0"/>
              </a:rPr>
              <a:t>	Target Management Switch (TMS)  </a:t>
            </a:r>
            <a:r>
              <a:rPr lang="en-SG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↕ ↔</a:t>
            </a:r>
          </a:p>
          <a:p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	Radar Cursor / TGP </a:t>
            </a:r>
            <a:r>
              <a:rPr lang="en-SG" sz="1100" dirty="0" err="1">
                <a:solidFill>
                  <a:srgbClr val="FF0000"/>
                </a:solidFill>
                <a:latin typeface="Impact" panose="020B0806030902050204" pitchFamily="34" charset="0"/>
              </a:rPr>
              <a:t>Wpn</a:t>
            </a:r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 Video  </a:t>
            </a:r>
            <a:r>
              <a:rPr lang="en-SG" sz="1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↕ ↔</a:t>
            </a:r>
          </a:p>
          <a:p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     DMS:	</a:t>
            </a:r>
            <a:r>
              <a:rPr lang="en-SG" sz="11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↑ </a:t>
            </a: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SOI HUD  </a:t>
            </a:r>
            <a:r>
              <a:rPr lang="en-SG" sz="11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→ </a:t>
            </a: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SOI MFD Swap  </a:t>
            </a:r>
            <a:r>
              <a:rPr lang="en-SG" sz="11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← </a:t>
            </a: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SOI Next Left MFD  </a:t>
            </a:r>
            <a:b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	</a:t>
            </a:r>
            <a:r>
              <a:rPr lang="en-SG" sz="11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↓ </a:t>
            </a: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SOI Next Right MFD / (Long) HMCS On/Off </a:t>
            </a:r>
            <a:endParaRPr lang="en-SG" sz="11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  <a:p>
            <a:r>
              <a:rPr lang="en-SG" sz="1100" b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                                           </a:t>
            </a:r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Trim  </a:t>
            </a:r>
            <a:r>
              <a:rPr lang="en-SG" sz="11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↕ ↔</a:t>
            </a:r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  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3AEFD0-736F-479B-ACE3-A611E07C34EA}"/>
              </a:ext>
            </a:extLst>
          </p:cNvPr>
          <p:cNvSpPr txBox="1"/>
          <p:nvPr/>
        </p:nvSpPr>
        <p:spPr>
          <a:xfrm>
            <a:off x="5296968" y="1280104"/>
            <a:ext cx="143634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100" dirty="0">
                <a:latin typeface="Impact" panose="020B0806030902050204" pitchFamily="34" charset="0"/>
              </a:rPr>
              <a:t>Weapon Release</a:t>
            </a:r>
          </a:p>
          <a:p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X</a:t>
            </a:r>
          </a:p>
          <a:p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X</a:t>
            </a:r>
          </a:p>
          <a:p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Wheel Brake (ON/OFF)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C558DD6-25AF-4BBC-AA5A-C12DF1A00E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6726" y="6416772"/>
            <a:ext cx="3600000" cy="30049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08B72BB-A9A3-47E8-9C9E-5E14D8A4609A}"/>
              </a:ext>
            </a:extLst>
          </p:cNvPr>
          <p:cNvSpPr txBox="1"/>
          <p:nvPr/>
        </p:nvSpPr>
        <p:spPr>
          <a:xfrm>
            <a:off x="641307" y="6473219"/>
            <a:ext cx="183197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r"/>
            <a:r>
              <a:rPr lang="en-SG" sz="1100" dirty="0"/>
              <a:t>Uncage / Cage</a:t>
            </a:r>
            <a:br>
              <a:rPr lang="en-SG" sz="1100" dirty="0"/>
            </a:br>
            <a:r>
              <a:rPr lang="en-SG" sz="1100" dirty="0">
                <a:solidFill>
                  <a:srgbClr val="FF0000"/>
                </a:solidFill>
              </a:rPr>
              <a:t>NWS A/R Disc MSL Step</a:t>
            </a:r>
            <a:br>
              <a:rPr lang="en-SG" sz="1100" dirty="0"/>
            </a:br>
            <a:r>
              <a:rPr lang="en-SG" sz="1100" dirty="0">
                <a:solidFill>
                  <a:srgbClr val="00CC00"/>
                </a:solidFill>
              </a:rPr>
              <a:t>X</a:t>
            </a:r>
            <a:br>
              <a:rPr lang="en-SG" sz="1100" dirty="0"/>
            </a:br>
            <a:r>
              <a:rPr lang="en-SG" sz="1100" dirty="0">
                <a:solidFill>
                  <a:srgbClr val="3333FF"/>
                </a:solidFill>
              </a:rPr>
              <a:t>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B7211F-A4AF-4B44-9395-4FD803DBF793}"/>
              </a:ext>
            </a:extLst>
          </p:cNvPr>
          <p:cNvSpPr txBox="1"/>
          <p:nvPr/>
        </p:nvSpPr>
        <p:spPr>
          <a:xfrm>
            <a:off x="5719282" y="7143855"/>
            <a:ext cx="103775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l"/>
            <a:r>
              <a:rPr lang="en-SG" sz="1100" dirty="0"/>
              <a:t>Zoom View</a:t>
            </a:r>
          </a:p>
          <a:p>
            <a:pPr algn="l"/>
            <a:r>
              <a:rPr lang="en-SG" sz="900" dirty="0"/>
              <a:t>Throttle Slider1-Axis</a:t>
            </a:r>
          </a:p>
          <a:p>
            <a:pPr algn="l"/>
            <a:r>
              <a:rPr lang="en-SG" sz="900" u="sng" dirty="0"/>
              <a:t>Assign Axis</a:t>
            </a:r>
          </a:p>
          <a:p>
            <a:pPr algn="l"/>
            <a:r>
              <a:rPr lang="en-SG" sz="800" dirty="0"/>
              <a:t>(Also assign </a:t>
            </a:r>
            <a:br>
              <a:rPr lang="en-SG" sz="800" dirty="0"/>
            </a:br>
            <a:r>
              <a:rPr lang="en-SG" sz="800" dirty="0" err="1"/>
              <a:t>TrackIR</a:t>
            </a:r>
            <a:r>
              <a:rPr lang="en-SG" sz="800" dirty="0"/>
              <a:t> Z-Axis)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1A6434-A2E4-44AA-861F-C2C5C4319332}"/>
              </a:ext>
            </a:extLst>
          </p:cNvPr>
          <p:cNvSpPr txBox="1"/>
          <p:nvPr/>
        </p:nvSpPr>
        <p:spPr>
          <a:xfrm>
            <a:off x="489933" y="7294379"/>
            <a:ext cx="199858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200">
                <a:latin typeface="Impact" panose="020B0806030902050204" pitchFamily="34" charset="0"/>
              </a:defRPr>
            </a:lvl1pPr>
          </a:lstStyle>
          <a:p>
            <a:pPr algn="r"/>
            <a:r>
              <a:rPr lang="en-SG" sz="1100" dirty="0"/>
              <a:t>CAM / GUN - 2</a:t>
            </a:r>
            <a:r>
              <a:rPr lang="en-SG" sz="1100" baseline="30000" dirty="0"/>
              <a:t>nd</a:t>
            </a:r>
            <a:r>
              <a:rPr lang="en-SG" sz="1100" dirty="0"/>
              <a:t> Detent</a:t>
            </a:r>
          </a:p>
          <a:p>
            <a:pPr algn="r"/>
            <a:r>
              <a:rPr lang="en-SG" sz="1100" dirty="0">
                <a:solidFill>
                  <a:srgbClr val="FF0000"/>
                </a:solidFill>
              </a:rPr>
              <a:t>DOGFIGHT / </a:t>
            </a:r>
            <a:r>
              <a:rPr lang="en-SG" sz="1100" dirty="0" err="1">
                <a:solidFill>
                  <a:srgbClr val="FF0000"/>
                </a:solidFill>
              </a:rPr>
              <a:t>Center</a:t>
            </a:r>
            <a:endParaRPr lang="en-SG" sz="1100" dirty="0">
              <a:solidFill>
                <a:srgbClr val="FF0000"/>
              </a:solidFill>
            </a:endParaRPr>
          </a:p>
          <a:p>
            <a:pPr algn="r"/>
            <a:r>
              <a:rPr lang="en-SG" sz="1100" dirty="0">
                <a:solidFill>
                  <a:srgbClr val="00CC00"/>
                </a:solidFill>
              </a:rPr>
              <a:t>Missile Override / </a:t>
            </a:r>
            <a:r>
              <a:rPr lang="en-SG" sz="1100" dirty="0" err="1">
                <a:solidFill>
                  <a:srgbClr val="00CC00"/>
                </a:solidFill>
              </a:rPr>
              <a:t>Center</a:t>
            </a:r>
            <a:endParaRPr lang="en-SG" sz="1100" dirty="0">
              <a:solidFill>
                <a:srgbClr val="00CC00"/>
              </a:solidFill>
            </a:endParaRPr>
          </a:p>
          <a:p>
            <a:pPr algn="r"/>
            <a:r>
              <a:rPr lang="en-SG" sz="1100" dirty="0">
                <a:solidFill>
                  <a:srgbClr val="3333FF"/>
                </a:solidFill>
              </a:rPr>
              <a:t>CAM / GUN - 1</a:t>
            </a:r>
            <a:r>
              <a:rPr lang="en-SG" sz="1100" baseline="30000" dirty="0">
                <a:solidFill>
                  <a:srgbClr val="3333FF"/>
                </a:solidFill>
              </a:rPr>
              <a:t>st</a:t>
            </a:r>
            <a:r>
              <a:rPr lang="en-SG" sz="1100" dirty="0">
                <a:solidFill>
                  <a:srgbClr val="3333FF"/>
                </a:solidFill>
              </a:rPr>
              <a:t> Detent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0A026E5-5CB7-428D-B3D0-FCC4B27AE1DE}"/>
              </a:ext>
            </a:extLst>
          </p:cNvPr>
          <p:cNvGrpSpPr/>
          <p:nvPr/>
        </p:nvGrpSpPr>
        <p:grpSpPr>
          <a:xfrm>
            <a:off x="5521683" y="6657014"/>
            <a:ext cx="1062555" cy="169277"/>
            <a:chOff x="5703960" y="264611"/>
            <a:chExt cx="1062555" cy="16927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9451C7-9066-467D-BDED-C1D02E1218CB}"/>
                </a:ext>
              </a:extLst>
            </p:cNvPr>
            <p:cNvSpPr txBox="1"/>
            <p:nvPr/>
          </p:nvSpPr>
          <p:spPr>
            <a:xfrm>
              <a:off x="5778963" y="264611"/>
              <a:ext cx="98755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Impact" panose="020B0806030902050204" pitchFamily="34" charset="0"/>
                </a:defRPr>
              </a:lvl1pPr>
            </a:lstStyle>
            <a:p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Modifier 1+2</a:t>
              </a:r>
              <a:r>
                <a:rPr lang="en-SG" sz="1100" dirty="0"/>
                <a:t>      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73C1B92-62E7-404C-B39B-2BD904AADC97}"/>
                </a:ext>
              </a:extLst>
            </p:cNvPr>
            <p:cNvSpPr/>
            <p:nvPr/>
          </p:nvSpPr>
          <p:spPr>
            <a:xfrm>
              <a:off x="5703960" y="276879"/>
              <a:ext cx="144000" cy="144000"/>
            </a:xfrm>
            <a:prstGeom prst="rect">
              <a:avLst/>
            </a:prstGeom>
            <a:solidFill>
              <a:srgbClr val="333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6A5E977-E2B8-4D63-A972-A5FFBA27FC19}"/>
              </a:ext>
            </a:extLst>
          </p:cNvPr>
          <p:cNvSpPr txBox="1"/>
          <p:nvPr/>
        </p:nvSpPr>
        <p:spPr>
          <a:xfrm>
            <a:off x="5312125" y="2160909"/>
            <a:ext cx="1502143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100" dirty="0">
                <a:latin typeface="Impact" panose="020B0806030902050204" pitchFamily="34" charset="0"/>
              </a:rPr>
              <a:t>Cockpit View</a:t>
            </a:r>
          </a:p>
          <a:p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Nearest Aircraft View</a:t>
            </a:r>
          </a:p>
          <a:p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Weapon To Target View</a:t>
            </a:r>
            <a:b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Target View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7D35DDE-A7B1-4F05-AF32-D2F6675F10C3}"/>
              </a:ext>
            </a:extLst>
          </p:cNvPr>
          <p:cNvGrpSpPr/>
          <p:nvPr/>
        </p:nvGrpSpPr>
        <p:grpSpPr>
          <a:xfrm>
            <a:off x="4351765" y="6556490"/>
            <a:ext cx="1100456" cy="368230"/>
            <a:chOff x="4123882" y="6802383"/>
            <a:chExt cx="1100456" cy="36823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CB0236F-60BA-4E27-A0F6-B1A33DB92F28}"/>
                </a:ext>
              </a:extLst>
            </p:cNvPr>
            <p:cNvSpPr txBox="1"/>
            <p:nvPr/>
          </p:nvSpPr>
          <p:spPr>
            <a:xfrm>
              <a:off x="4175254" y="6802383"/>
              <a:ext cx="987552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algn="ctr">
                <a:defRPr sz="1200">
                  <a:latin typeface="Impact" panose="020B0806030902050204" pitchFamily="34" charset="0"/>
                </a:defRPr>
              </a:lvl1pPr>
            </a:lstStyle>
            <a:p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Modifier 1</a:t>
              </a:r>
              <a:r>
                <a:rPr lang="en-SG" sz="1100" dirty="0">
                  <a:solidFill>
                    <a:srgbClr val="FF0000"/>
                  </a:solidFill>
                </a:rPr>
                <a:t>     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D29268F-7687-42EC-9995-D32A7F56D71C}"/>
                </a:ext>
              </a:extLst>
            </p:cNvPr>
            <p:cNvSpPr txBox="1"/>
            <p:nvPr/>
          </p:nvSpPr>
          <p:spPr>
            <a:xfrm>
              <a:off x="4123882" y="7001336"/>
              <a:ext cx="110045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SG" sz="11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Impact" panose="020B0806030902050204" pitchFamily="34" charset="0"/>
                </a:rPr>
                <a:t>Modifier 2</a:t>
              </a:r>
              <a:r>
                <a:rPr lang="en-SG" sz="1100" dirty="0">
                  <a:solidFill>
                    <a:srgbClr val="00FF00"/>
                  </a:solidFill>
                  <a:latin typeface="Impact" panose="020B0806030902050204" pitchFamily="34" charset="0"/>
                </a:rPr>
                <a:t>     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9ACE92A-C392-4805-8805-F5107D2D7E16}"/>
                </a:ext>
              </a:extLst>
            </p:cNvPr>
            <p:cNvSpPr/>
            <p:nvPr/>
          </p:nvSpPr>
          <p:spPr>
            <a:xfrm>
              <a:off x="4168151" y="7009434"/>
              <a:ext cx="140845" cy="144000"/>
            </a:xfrm>
            <a:prstGeom prst="rect">
              <a:avLst/>
            </a:prstGeom>
            <a:solidFill>
              <a:srgbClr val="00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>
                <a:solidFill>
                  <a:srgbClr val="00CC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3936FCD-4DDD-4F53-8ECD-FD893EF97EBF}"/>
                </a:ext>
              </a:extLst>
            </p:cNvPr>
            <p:cNvSpPr/>
            <p:nvPr/>
          </p:nvSpPr>
          <p:spPr>
            <a:xfrm>
              <a:off x="4168151" y="6820517"/>
              <a:ext cx="140845" cy="144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</p:grpSp>
      <p:sp>
        <p:nvSpPr>
          <p:cNvPr id="49" name="Right Brace 48">
            <a:extLst>
              <a:ext uri="{FF2B5EF4-FFF2-40B4-BE49-F238E27FC236}">
                <a16:creationId xmlns:a16="http://schemas.microsoft.com/office/drawing/2014/main" id="{13185B57-65D5-44E2-815E-AA418EB8552B}"/>
              </a:ext>
            </a:extLst>
          </p:cNvPr>
          <p:cNvSpPr/>
          <p:nvPr/>
        </p:nvSpPr>
        <p:spPr>
          <a:xfrm>
            <a:off x="5277403" y="6569861"/>
            <a:ext cx="101831" cy="337680"/>
          </a:xfrm>
          <a:prstGeom prst="rightBrac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B987A9A-2794-4B26-8AF1-85E6962D73F6}"/>
              </a:ext>
            </a:extLst>
          </p:cNvPr>
          <p:cNvSpPr/>
          <p:nvPr/>
        </p:nvSpPr>
        <p:spPr>
          <a:xfrm>
            <a:off x="3904526" y="6643493"/>
            <a:ext cx="466363" cy="808023"/>
          </a:xfrm>
          <a:custGeom>
            <a:avLst/>
            <a:gdLst>
              <a:gd name="connsiteX0" fmla="*/ 208280 w 355600"/>
              <a:gd name="connsiteY0" fmla="*/ 0 h 985520"/>
              <a:gd name="connsiteX1" fmla="*/ 0 w 355600"/>
              <a:gd name="connsiteY1" fmla="*/ 5080 h 985520"/>
              <a:gd name="connsiteX2" fmla="*/ 0 w 355600"/>
              <a:gd name="connsiteY2" fmla="*/ 985520 h 985520"/>
              <a:gd name="connsiteX3" fmla="*/ 355600 w 355600"/>
              <a:gd name="connsiteY3" fmla="*/ 985520 h 985520"/>
              <a:gd name="connsiteX0" fmla="*/ 223520 w 355600"/>
              <a:gd name="connsiteY0" fmla="*/ 508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5600"/>
              <a:gd name="connsiteY0" fmla="*/ 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0607"/>
              <a:gd name="connsiteY0" fmla="*/ 0 h 980440"/>
              <a:gd name="connsiteX1" fmla="*/ 0 w 350607"/>
              <a:gd name="connsiteY1" fmla="*/ 0 h 980440"/>
              <a:gd name="connsiteX2" fmla="*/ 0 w 350607"/>
              <a:gd name="connsiteY2" fmla="*/ 980440 h 980440"/>
              <a:gd name="connsiteX3" fmla="*/ 350607 w 350607"/>
              <a:gd name="connsiteY3" fmla="*/ 980440 h 980440"/>
              <a:gd name="connsiteX0" fmla="*/ 233680 w 397414"/>
              <a:gd name="connsiteY0" fmla="*/ 0 h 980440"/>
              <a:gd name="connsiteX1" fmla="*/ 0 w 397414"/>
              <a:gd name="connsiteY1" fmla="*/ 0 h 980440"/>
              <a:gd name="connsiteX2" fmla="*/ 0 w 397414"/>
              <a:gd name="connsiteY2" fmla="*/ 980440 h 980440"/>
              <a:gd name="connsiteX3" fmla="*/ 397414 w 397414"/>
              <a:gd name="connsiteY3" fmla="*/ 980440 h 980440"/>
              <a:gd name="connsiteX0" fmla="*/ 233680 w 411457"/>
              <a:gd name="connsiteY0" fmla="*/ 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466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466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397504 w 411457"/>
              <a:gd name="connsiteY0" fmla="*/ 0 h 980440"/>
              <a:gd name="connsiteX1" fmla="*/ 0 w 411457"/>
              <a:gd name="connsiteY1" fmla="*/ 0 h 980440"/>
              <a:gd name="connsiteX2" fmla="*/ 0 w 411457"/>
              <a:gd name="connsiteY2" fmla="*/ 980440 h 980440"/>
              <a:gd name="connsiteX3" fmla="*/ 411457 w 411457"/>
              <a:gd name="connsiteY3" fmla="*/ 980440 h 980440"/>
              <a:gd name="connsiteX0" fmla="*/ 444311 w 444311"/>
              <a:gd name="connsiteY0" fmla="*/ 4660 h 980440"/>
              <a:gd name="connsiteX1" fmla="*/ 0 w 444311"/>
              <a:gd name="connsiteY1" fmla="*/ 0 h 980440"/>
              <a:gd name="connsiteX2" fmla="*/ 0 w 444311"/>
              <a:gd name="connsiteY2" fmla="*/ 980440 h 980440"/>
              <a:gd name="connsiteX3" fmla="*/ 411457 w 444311"/>
              <a:gd name="connsiteY3" fmla="*/ 980440 h 980440"/>
              <a:gd name="connsiteX0" fmla="*/ 453672 w 453672"/>
              <a:gd name="connsiteY0" fmla="*/ 4660 h 980440"/>
              <a:gd name="connsiteX1" fmla="*/ 0 w 453672"/>
              <a:gd name="connsiteY1" fmla="*/ 0 h 980440"/>
              <a:gd name="connsiteX2" fmla="*/ 0 w 453672"/>
              <a:gd name="connsiteY2" fmla="*/ 980440 h 980440"/>
              <a:gd name="connsiteX3" fmla="*/ 411457 w 453672"/>
              <a:gd name="connsiteY3" fmla="*/ 980440 h 980440"/>
              <a:gd name="connsiteX0" fmla="*/ 453672 w 453672"/>
              <a:gd name="connsiteY0" fmla="*/ 4660 h 980440"/>
              <a:gd name="connsiteX1" fmla="*/ 0 w 453672"/>
              <a:gd name="connsiteY1" fmla="*/ 0 h 980440"/>
              <a:gd name="connsiteX2" fmla="*/ 0 w 453672"/>
              <a:gd name="connsiteY2" fmla="*/ 980440 h 980440"/>
              <a:gd name="connsiteX3" fmla="*/ 411457 w 453672"/>
              <a:gd name="connsiteY3" fmla="*/ 980440 h 980440"/>
              <a:gd name="connsiteX0" fmla="*/ 458353 w 458353"/>
              <a:gd name="connsiteY0" fmla="*/ 0 h 980440"/>
              <a:gd name="connsiteX1" fmla="*/ 0 w 458353"/>
              <a:gd name="connsiteY1" fmla="*/ 0 h 980440"/>
              <a:gd name="connsiteX2" fmla="*/ 0 w 458353"/>
              <a:gd name="connsiteY2" fmla="*/ 980440 h 980440"/>
              <a:gd name="connsiteX3" fmla="*/ 411457 w 458353"/>
              <a:gd name="connsiteY3" fmla="*/ 980440 h 98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353" h="980440">
                <a:moveTo>
                  <a:pt x="458353" y="0"/>
                </a:moveTo>
                <a:lnTo>
                  <a:pt x="0" y="0"/>
                </a:lnTo>
                <a:lnTo>
                  <a:pt x="0" y="980440"/>
                </a:lnTo>
                <a:lnTo>
                  <a:pt x="411457" y="98044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rgbClr val="FF00FF"/>
              </a:solidFill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3E36109-DF64-4D5F-9C57-EE8C1AABF810}"/>
              </a:ext>
            </a:extLst>
          </p:cNvPr>
          <p:cNvSpPr/>
          <p:nvPr/>
        </p:nvSpPr>
        <p:spPr>
          <a:xfrm>
            <a:off x="4001625" y="6833712"/>
            <a:ext cx="370092" cy="793908"/>
          </a:xfrm>
          <a:custGeom>
            <a:avLst/>
            <a:gdLst>
              <a:gd name="connsiteX0" fmla="*/ 208280 w 355600"/>
              <a:gd name="connsiteY0" fmla="*/ 0 h 985520"/>
              <a:gd name="connsiteX1" fmla="*/ 0 w 355600"/>
              <a:gd name="connsiteY1" fmla="*/ 5080 h 985520"/>
              <a:gd name="connsiteX2" fmla="*/ 0 w 355600"/>
              <a:gd name="connsiteY2" fmla="*/ 985520 h 985520"/>
              <a:gd name="connsiteX3" fmla="*/ 355600 w 355600"/>
              <a:gd name="connsiteY3" fmla="*/ 985520 h 985520"/>
              <a:gd name="connsiteX0" fmla="*/ 223520 w 355600"/>
              <a:gd name="connsiteY0" fmla="*/ 508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355600"/>
              <a:gd name="connsiteY0" fmla="*/ 0 h 980440"/>
              <a:gd name="connsiteX1" fmla="*/ 0 w 355600"/>
              <a:gd name="connsiteY1" fmla="*/ 0 h 980440"/>
              <a:gd name="connsiteX2" fmla="*/ 0 w 355600"/>
              <a:gd name="connsiteY2" fmla="*/ 980440 h 980440"/>
              <a:gd name="connsiteX3" fmla="*/ 355600 w 355600"/>
              <a:gd name="connsiteY3" fmla="*/ 980440 h 980440"/>
              <a:gd name="connsiteX0" fmla="*/ 233680 w 518690"/>
              <a:gd name="connsiteY0" fmla="*/ 0 h 980440"/>
              <a:gd name="connsiteX1" fmla="*/ 0 w 518690"/>
              <a:gd name="connsiteY1" fmla="*/ 0 h 980440"/>
              <a:gd name="connsiteX2" fmla="*/ 0 w 518690"/>
              <a:gd name="connsiteY2" fmla="*/ 980440 h 980440"/>
              <a:gd name="connsiteX3" fmla="*/ 518690 w 518690"/>
              <a:gd name="connsiteY3" fmla="*/ 980440 h 980440"/>
              <a:gd name="connsiteX0" fmla="*/ 233680 w 418012"/>
              <a:gd name="connsiteY0" fmla="*/ 0 h 980440"/>
              <a:gd name="connsiteX1" fmla="*/ 0 w 418012"/>
              <a:gd name="connsiteY1" fmla="*/ 0 h 980440"/>
              <a:gd name="connsiteX2" fmla="*/ 0 w 418012"/>
              <a:gd name="connsiteY2" fmla="*/ 980440 h 980440"/>
              <a:gd name="connsiteX3" fmla="*/ 418012 w 418012"/>
              <a:gd name="connsiteY3" fmla="*/ 980440 h 980440"/>
              <a:gd name="connsiteX0" fmla="*/ 233680 w 459961"/>
              <a:gd name="connsiteY0" fmla="*/ 0 h 980440"/>
              <a:gd name="connsiteX1" fmla="*/ 0 w 459961"/>
              <a:gd name="connsiteY1" fmla="*/ 0 h 980440"/>
              <a:gd name="connsiteX2" fmla="*/ 0 w 459961"/>
              <a:gd name="connsiteY2" fmla="*/ 980440 h 980440"/>
              <a:gd name="connsiteX3" fmla="*/ 459961 w 459961"/>
              <a:gd name="connsiteY3" fmla="*/ 972802 h 980440"/>
              <a:gd name="connsiteX0" fmla="*/ 233680 w 443181"/>
              <a:gd name="connsiteY0" fmla="*/ 0 h 980440"/>
              <a:gd name="connsiteX1" fmla="*/ 0 w 443181"/>
              <a:gd name="connsiteY1" fmla="*/ 0 h 980440"/>
              <a:gd name="connsiteX2" fmla="*/ 0 w 443181"/>
              <a:gd name="connsiteY2" fmla="*/ 980440 h 980440"/>
              <a:gd name="connsiteX3" fmla="*/ 443181 w 443181"/>
              <a:gd name="connsiteY3" fmla="*/ 980440 h 980440"/>
              <a:gd name="connsiteX0" fmla="*/ 233680 w 409622"/>
              <a:gd name="connsiteY0" fmla="*/ 0 h 980440"/>
              <a:gd name="connsiteX1" fmla="*/ 0 w 409622"/>
              <a:gd name="connsiteY1" fmla="*/ 0 h 980440"/>
              <a:gd name="connsiteX2" fmla="*/ 0 w 409622"/>
              <a:gd name="connsiteY2" fmla="*/ 980440 h 980440"/>
              <a:gd name="connsiteX3" fmla="*/ 409622 w 409622"/>
              <a:gd name="connsiteY3" fmla="*/ 980440 h 980440"/>
              <a:gd name="connsiteX0" fmla="*/ 233680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73278 h 980440"/>
              <a:gd name="connsiteX0" fmla="*/ 233680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516839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508974 w 574798"/>
              <a:gd name="connsiteY0" fmla="*/ 0 h 980440"/>
              <a:gd name="connsiteX1" fmla="*/ 0 w 574798"/>
              <a:gd name="connsiteY1" fmla="*/ 0 h 980440"/>
              <a:gd name="connsiteX2" fmla="*/ 0 w 574798"/>
              <a:gd name="connsiteY2" fmla="*/ 980440 h 980440"/>
              <a:gd name="connsiteX3" fmla="*/ 574798 w 574798"/>
              <a:gd name="connsiteY3" fmla="*/ 980438 h 980440"/>
              <a:gd name="connsiteX0" fmla="*/ 611225 w 611225"/>
              <a:gd name="connsiteY0" fmla="*/ 0 h 987600"/>
              <a:gd name="connsiteX1" fmla="*/ 0 w 611225"/>
              <a:gd name="connsiteY1" fmla="*/ 7160 h 987600"/>
              <a:gd name="connsiteX2" fmla="*/ 0 w 611225"/>
              <a:gd name="connsiteY2" fmla="*/ 987600 h 987600"/>
              <a:gd name="connsiteX3" fmla="*/ 574798 w 611225"/>
              <a:gd name="connsiteY3" fmla="*/ 987598 h 987600"/>
              <a:gd name="connsiteX0" fmla="*/ 611225 w 611225"/>
              <a:gd name="connsiteY0" fmla="*/ 0 h 987600"/>
              <a:gd name="connsiteX1" fmla="*/ 0 w 611225"/>
              <a:gd name="connsiteY1" fmla="*/ 7160 h 987600"/>
              <a:gd name="connsiteX2" fmla="*/ 0 w 611225"/>
              <a:gd name="connsiteY2" fmla="*/ 987600 h 987600"/>
              <a:gd name="connsiteX3" fmla="*/ 574798 w 611225"/>
              <a:gd name="connsiteY3" fmla="*/ 987598 h 98760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574798 w 611225"/>
              <a:gd name="connsiteY3" fmla="*/ 980438 h 98044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508728 w 611225"/>
              <a:gd name="connsiteY3" fmla="*/ 980438 h 980440"/>
              <a:gd name="connsiteX0" fmla="*/ 611225 w 611225"/>
              <a:gd name="connsiteY0" fmla="*/ 2 h 980440"/>
              <a:gd name="connsiteX1" fmla="*/ 0 w 611225"/>
              <a:gd name="connsiteY1" fmla="*/ 0 h 980440"/>
              <a:gd name="connsiteX2" fmla="*/ 0 w 611225"/>
              <a:gd name="connsiteY2" fmla="*/ 980440 h 980440"/>
              <a:gd name="connsiteX3" fmla="*/ 496143 w 611225"/>
              <a:gd name="connsiteY3" fmla="*/ 980438 h 98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225" h="980440">
                <a:moveTo>
                  <a:pt x="611225" y="2"/>
                </a:moveTo>
                <a:lnTo>
                  <a:pt x="0" y="0"/>
                </a:lnTo>
                <a:lnTo>
                  <a:pt x="0" y="980440"/>
                </a:lnTo>
                <a:lnTo>
                  <a:pt x="496143" y="980438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>
              <a:solidFill>
                <a:srgbClr val="FF00FF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B53F272-41C1-4E11-9B76-6A6FFC065AF2}"/>
              </a:ext>
            </a:extLst>
          </p:cNvPr>
          <p:cNvCxnSpPr>
            <a:cxnSpLocks/>
          </p:cNvCxnSpPr>
          <p:nvPr/>
        </p:nvCxnSpPr>
        <p:spPr>
          <a:xfrm flipV="1">
            <a:off x="2511072" y="7074724"/>
            <a:ext cx="648780" cy="39929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7C2265F-792B-484D-BA98-4E904AF9A066}"/>
              </a:ext>
            </a:extLst>
          </p:cNvPr>
          <p:cNvCxnSpPr>
            <a:cxnSpLocks/>
          </p:cNvCxnSpPr>
          <p:nvPr/>
        </p:nvCxnSpPr>
        <p:spPr>
          <a:xfrm>
            <a:off x="2515964" y="6643492"/>
            <a:ext cx="412237" cy="16979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CBD7C0E-DACF-40C6-822D-486914B6E194}"/>
              </a:ext>
            </a:extLst>
          </p:cNvPr>
          <p:cNvSpPr txBox="1"/>
          <p:nvPr/>
        </p:nvSpPr>
        <p:spPr>
          <a:xfrm>
            <a:off x="265388" y="8537809"/>
            <a:ext cx="344343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1200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DCS 2.5.6 Open Beta</a:t>
            </a:r>
          </a:p>
          <a:p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F-16C Viper</a:t>
            </a:r>
            <a:b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en-SG" b="1" spc="-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T.Flight</a:t>
            </a:r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SG" b="1" spc="-5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Hotas</a:t>
            </a:r>
            <a:r>
              <a:rPr lang="en-SG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X </a:t>
            </a:r>
            <a:r>
              <a:rPr lang="en-SG" sz="1200" b="1" spc="-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Controls v1.2</a:t>
            </a:r>
          </a:p>
          <a:p>
            <a:r>
              <a:rPr lang="en-SG" sz="1000" b="1" spc="-5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SG" sz="1000" b="1" spc="-50" dirty="0" err="1">
                <a:latin typeface="Arial" panose="020B0604020202020204" pitchFamily="34" charset="0"/>
                <a:cs typeface="Arial" panose="020B0604020202020204" pitchFamily="34" charset="0"/>
              </a:rPr>
              <a:t>TrackIR</a:t>
            </a:r>
            <a:r>
              <a:rPr lang="en-SG" sz="1000" b="1" spc="-50" dirty="0">
                <a:latin typeface="Arial" panose="020B0604020202020204" pitchFamily="34" charset="0"/>
                <a:cs typeface="Arial" panose="020B0604020202020204" pitchFamily="34" charset="0"/>
              </a:rPr>
              <a:t> Required or Replace Trim with Cockpit Views)</a:t>
            </a:r>
            <a:endParaRPr lang="en-SG" sz="1050" b="1" spc="-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0C922A5-97D4-4062-819A-42209D01E78F}"/>
              </a:ext>
            </a:extLst>
          </p:cNvPr>
          <p:cNvCxnSpPr>
            <a:cxnSpLocks/>
          </p:cNvCxnSpPr>
          <p:nvPr/>
        </p:nvCxnSpPr>
        <p:spPr>
          <a:xfrm flipV="1">
            <a:off x="4854971" y="2251654"/>
            <a:ext cx="412962" cy="178498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C7424A7-162C-4662-9BB8-D87543C2496E}"/>
              </a:ext>
            </a:extLst>
          </p:cNvPr>
          <p:cNvCxnSpPr>
            <a:cxnSpLocks/>
          </p:cNvCxnSpPr>
          <p:nvPr/>
        </p:nvCxnSpPr>
        <p:spPr>
          <a:xfrm flipV="1">
            <a:off x="4687355" y="1378975"/>
            <a:ext cx="580578" cy="976099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D0BAE45-6106-4B4F-B4A1-CD6511F248B7}"/>
              </a:ext>
            </a:extLst>
          </p:cNvPr>
          <p:cNvCxnSpPr>
            <a:cxnSpLocks/>
          </p:cNvCxnSpPr>
          <p:nvPr/>
        </p:nvCxnSpPr>
        <p:spPr>
          <a:xfrm flipV="1">
            <a:off x="4506964" y="1133444"/>
            <a:ext cx="0" cy="122163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05ACB842-494C-4E37-8FE8-A7BED55F0B8F}"/>
              </a:ext>
            </a:extLst>
          </p:cNvPr>
          <p:cNvSpPr txBox="1"/>
          <p:nvPr/>
        </p:nvSpPr>
        <p:spPr>
          <a:xfrm>
            <a:off x="266460" y="1759757"/>
            <a:ext cx="199930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100" dirty="0">
                <a:latin typeface="Impact" panose="020B0806030902050204" pitchFamily="34" charset="0"/>
              </a:rPr>
              <a:t>Ant ELEV Knob CW (Up)</a:t>
            </a:r>
          </a:p>
          <a:p>
            <a:pPr algn="r"/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Man RNG Knob CW (TGP Zoom IN)</a:t>
            </a:r>
          </a:p>
          <a:p>
            <a:pPr algn="r"/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Transmit UHF (AFT COM 1 </a:t>
            </a:r>
            <a:r>
              <a:rPr lang="en-SG" sz="1100" dirty="0" err="1">
                <a:solidFill>
                  <a:srgbClr val="00CC00"/>
                </a:solidFill>
                <a:latin typeface="Impact" panose="020B0806030902050204" pitchFamily="34" charset="0"/>
              </a:rPr>
              <a:t>Pri</a:t>
            </a:r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)</a:t>
            </a:r>
            <a:b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Transmit IFF IN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AB3092C-2DC4-4494-86C4-37BDCDE511AF}"/>
              </a:ext>
            </a:extLst>
          </p:cNvPr>
          <p:cNvSpPr txBox="1"/>
          <p:nvPr/>
        </p:nvSpPr>
        <p:spPr>
          <a:xfrm>
            <a:off x="142460" y="2573589"/>
            <a:ext cx="212330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100" dirty="0">
                <a:latin typeface="Impact" panose="020B0806030902050204" pitchFamily="34" charset="0"/>
              </a:rPr>
              <a:t>Ant ELEV Knob CCW (Down)</a:t>
            </a:r>
          </a:p>
          <a:p>
            <a:pPr algn="r"/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Man RNG Knob CCW (TGP Zoom OUT)</a:t>
            </a:r>
          </a:p>
          <a:p>
            <a:pPr algn="r"/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Transmit VHF (FWD COM 2 Aux)</a:t>
            </a:r>
          </a:p>
          <a:p>
            <a:pPr algn="r"/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Transmit IFF OUT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0ABAF2A-6FFE-4EFE-B043-26F300936B00}"/>
              </a:ext>
            </a:extLst>
          </p:cNvPr>
          <p:cNvSpPr txBox="1"/>
          <p:nvPr/>
        </p:nvSpPr>
        <p:spPr>
          <a:xfrm>
            <a:off x="337531" y="3384730"/>
            <a:ext cx="1925433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100" dirty="0">
                <a:latin typeface="Impact" panose="020B0806030902050204" pitchFamily="34" charset="0"/>
              </a:rPr>
              <a:t>ENABLE (A-A BORE/SLAVE </a:t>
            </a:r>
            <a:br>
              <a:rPr lang="en-SG" sz="1100" dirty="0">
                <a:latin typeface="Impact" panose="020B0806030902050204" pitchFamily="34" charset="0"/>
              </a:rPr>
            </a:br>
            <a:r>
              <a:rPr lang="en-SG" sz="1100" dirty="0">
                <a:latin typeface="Impact" panose="020B0806030902050204" pitchFamily="34" charset="0"/>
              </a:rPr>
              <a:t>or A-G PRE/VIS/BORE) </a:t>
            </a:r>
          </a:p>
          <a:p>
            <a:pPr algn="r"/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Expand / FOV</a:t>
            </a:r>
          </a:p>
          <a:p>
            <a:pPr algn="r"/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SPD BRK Retract </a:t>
            </a:r>
          </a:p>
          <a:p>
            <a:pPr algn="r"/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SPD BRK Extend (Increment)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00A6E35-79BD-43E2-878E-61B172245F4C}"/>
              </a:ext>
            </a:extLst>
          </p:cNvPr>
          <p:cNvSpPr txBox="1"/>
          <p:nvPr/>
        </p:nvSpPr>
        <p:spPr>
          <a:xfrm>
            <a:off x="203156" y="4484367"/>
            <a:ext cx="205801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SG" sz="1100" dirty="0">
                <a:latin typeface="Impact" panose="020B0806030902050204" pitchFamily="34" charset="0"/>
              </a:rPr>
              <a:t>CMS FWD (Dispense Program)</a:t>
            </a:r>
          </a:p>
          <a:p>
            <a:pPr algn="r"/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CMS AFT (Semi/Auto Mode)</a:t>
            </a:r>
          </a:p>
          <a:p>
            <a:pPr algn="r"/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CMS RIGHT (Disable Auto Mode)</a:t>
            </a:r>
          </a:p>
          <a:p>
            <a:pPr algn="r"/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Paddle Switch (Interrupt Autopilot)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2CD9F98-4F52-4C55-A0D7-EE502EBE0D26}"/>
              </a:ext>
            </a:extLst>
          </p:cNvPr>
          <p:cNvCxnSpPr>
            <a:cxnSpLocks/>
          </p:cNvCxnSpPr>
          <p:nvPr/>
        </p:nvCxnSpPr>
        <p:spPr>
          <a:xfrm flipH="1" flipV="1">
            <a:off x="2294796" y="1860230"/>
            <a:ext cx="1304401" cy="1070617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D6379FFF-8937-4707-9AEE-E64874FD51F0}"/>
              </a:ext>
            </a:extLst>
          </p:cNvPr>
          <p:cNvCxnSpPr>
            <a:cxnSpLocks/>
          </p:cNvCxnSpPr>
          <p:nvPr/>
        </p:nvCxnSpPr>
        <p:spPr>
          <a:xfrm flipH="1">
            <a:off x="2300431" y="3305608"/>
            <a:ext cx="1108405" cy="126669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1A86D2C3-9DE8-4CA3-8806-7366C51CEF1A}"/>
              </a:ext>
            </a:extLst>
          </p:cNvPr>
          <p:cNvSpPr txBox="1"/>
          <p:nvPr/>
        </p:nvSpPr>
        <p:spPr>
          <a:xfrm>
            <a:off x="2565916" y="4779492"/>
            <a:ext cx="165059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100" dirty="0">
                <a:latin typeface="Impact" panose="020B0806030902050204" pitchFamily="34" charset="0"/>
              </a:rPr>
              <a:t>Cover Me</a:t>
            </a:r>
          </a:p>
          <a:p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Engage Bandits</a:t>
            </a:r>
          </a:p>
          <a:p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Attack Air </a:t>
            </a:r>
            <a:r>
              <a:rPr lang="en-SG" sz="1100" dirty="0" err="1">
                <a:solidFill>
                  <a:srgbClr val="00CC00"/>
                </a:solidFill>
                <a:latin typeface="Impact" panose="020B0806030902050204" pitchFamily="34" charset="0"/>
              </a:rPr>
              <a:t>Defenses</a:t>
            </a:r>
            <a:b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</a:br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Attack Ground Targets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B41739CE-8805-4DF8-B6DD-69AFA58F45C6}"/>
              </a:ext>
            </a:extLst>
          </p:cNvPr>
          <p:cNvSpPr txBox="1"/>
          <p:nvPr/>
        </p:nvSpPr>
        <p:spPr>
          <a:xfrm>
            <a:off x="4108338" y="5290899"/>
            <a:ext cx="1802555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SG" sz="1100" dirty="0">
                <a:latin typeface="Impact" panose="020B0806030902050204" pitchFamily="34" charset="0"/>
              </a:rPr>
              <a:t>Active Pause </a:t>
            </a:r>
          </a:p>
          <a:p>
            <a:r>
              <a:rPr lang="en-SG" sz="1100" dirty="0">
                <a:solidFill>
                  <a:srgbClr val="FF0000"/>
                </a:solidFill>
                <a:latin typeface="Impact" panose="020B0806030902050204" pitchFamily="34" charset="0"/>
              </a:rPr>
              <a:t>New Plane Respawn</a:t>
            </a:r>
          </a:p>
          <a:p>
            <a:r>
              <a:rPr lang="en-SG" sz="1100" dirty="0">
                <a:solidFill>
                  <a:srgbClr val="00CC00"/>
                </a:solidFill>
                <a:latin typeface="Impact" panose="020B0806030902050204" pitchFamily="34" charset="0"/>
              </a:rPr>
              <a:t>Jump Into Selected Aircraft</a:t>
            </a:r>
          </a:p>
          <a:p>
            <a:r>
              <a:rPr lang="en-SG" sz="1100" dirty="0">
                <a:solidFill>
                  <a:srgbClr val="3333FF"/>
                </a:solidFill>
                <a:latin typeface="Impact" panose="020B0806030902050204" pitchFamily="34" charset="0"/>
              </a:rPr>
              <a:t>Eject (Press 3x)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BC2012CE-195B-498E-BB75-B8F680045EB6}"/>
              </a:ext>
            </a:extLst>
          </p:cNvPr>
          <p:cNvCxnSpPr>
            <a:cxnSpLocks/>
          </p:cNvCxnSpPr>
          <p:nvPr/>
        </p:nvCxnSpPr>
        <p:spPr>
          <a:xfrm flipV="1">
            <a:off x="2985125" y="4057826"/>
            <a:ext cx="404657" cy="71214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6A55DAE5-4C7A-41E2-995E-B4D3AB44F2B5}"/>
              </a:ext>
            </a:extLst>
          </p:cNvPr>
          <p:cNvCxnSpPr>
            <a:cxnSpLocks/>
          </p:cNvCxnSpPr>
          <p:nvPr/>
        </p:nvCxnSpPr>
        <p:spPr>
          <a:xfrm flipH="1" flipV="1">
            <a:off x="3573988" y="4119738"/>
            <a:ext cx="612728" cy="1137260"/>
          </a:xfrm>
          <a:prstGeom prst="lin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84BEB8-BC23-43C0-9B22-37FFEC88CA04}"/>
              </a:ext>
            </a:extLst>
          </p:cNvPr>
          <p:cNvSpPr txBox="1">
            <a:spLocks noChangeAspect="1"/>
          </p:cNvSpPr>
          <p:nvPr/>
        </p:nvSpPr>
        <p:spPr>
          <a:xfrm>
            <a:off x="4006150" y="5005292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12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7868937-6B39-49CF-9B4B-5C517CE637A5}"/>
              </a:ext>
            </a:extLst>
          </p:cNvPr>
          <p:cNvSpPr txBox="1">
            <a:spLocks noChangeAspect="1"/>
          </p:cNvSpPr>
          <p:nvPr/>
        </p:nvSpPr>
        <p:spPr>
          <a:xfrm>
            <a:off x="2984077" y="4512128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8D3E22-6094-45E8-A8EC-548A90756C0A}"/>
              </a:ext>
            </a:extLst>
          </p:cNvPr>
          <p:cNvSpPr txBox="1">
            <a:spLocks noChangeAspect="1"/>
          </p:cNvSpPr>
          <p:nvPr/>
        </p:nvSpPr>
        <p:spPr>
          <a:xfrm>
            <a:off x="2368032" y="1900102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064639F-0D1A-470A-900A-409D2192635B}"/>
              </a:ext>
            </a:extLst>
          </p:cNvPr>
          <p:cNvSpPr txBox="1">
            <a:spLocks noChangeAspect="1"/>
          </p:cNvSpPr>
          <p:nvPr/>
        </p:nvSpPr>
        <p:spPr>
          <a:xfrm>
            <a:off x="2368032" y="4285920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8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9B07907-9B58-48C2-ABE8-A6C8418FF07B}"/>
              </a:ext>
            </a:extLst>
          </p:cNvPr>
          <p:cNvSpPr txBox="1">
            <a:spLocks/>
          </p:cNvSpPr>
          <p:nvPr/>
        </p:nvSpPr>
        <p:spPr>
          <a:xfrm>
            <a:off x="5014026" y="2212685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SG" dirty="0"/>
              <a:t>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150A486-ACE1-4616-9265-AC083460B795}"/>
              </a:ext>
            </a:extLst>
          </p:cNvPr>
          <p:cNvSpPr txBox="1">
            <a:spLocks noChangeAspect="1"/>
          </p:cNvSpPr>
          <p:nvPr/>
        </p:nvSpPr>
        <p:spPr>
          <a:xfrm>
            <a:off x="5014026" y="1527017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7CF60CC-5743-4F4C-8E10-BC3D4BD10FA5}"/>
              </a:ext>
            </a:extLst>
          </p:cNvPr>
          <p:cNvSpPr txBox="1">
            <a:spLocks/>
          </p:cNvSpPr>
          <p:nvPr/>
        </p:nvSpPr>
        <p:spPr>
          <a:xfrm>
            <a:off x="4326678" y="1536512"/>
            <a:ext cx="360000" cy="180000"/>
          </a:xfrm>
          <a:prstGeom prst="round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0" rIns="36000" bIns="0" rtlCol="0" anchor="ctr">
            <a:spAutoFit/>
          </a:bodyPr>
          <a:lstStyle/>
          <a:p>
            <a:pPr algn="ctr"/>
            <a:r>
              <a:rPr lang="en-SG" sz="1100" b="1" dirty="0"/>
              <a:t>POV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803D638-C066-4446-8206-5300AB100E41}"/>
              </a:ext>
            </a:extLst>
          </p:cNvPr>
          <p:cNvSpPr txBox="1">
            <a:spLocks noChangeAspect="1"/>
          </p:cNvSpPr>
          <p:nvPr/>
        </p:nvSpPr>
        <p:spPr>
          <a:xfrm>
            <a:off x="2620812" y="6619779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D722B70-7C49-4EDC-B276-8EEBEA362136}"/>
              </a:ext>
            </a:extLst>
          </p:cNvPr>
          <p:cNvSpPr txBox="1">
            <a:spLocks noChangeAspect="1"/>
          </p:cNvSpPr>
          <p:nvPr/>
        </p:nvSpPr>
        <p:spPr>
          <a:xfrm>
            <a:off x="2614903" y="7253516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1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F1957BE-E428-4008-B97B-647AB13B4B64}"/>
              </a:ext>
            </a:extLst>
          </p:cNvPr>
          <p:cNvSpPr/>
          <p:nvPr/>
        </p:nvSpPr>
        <p:spPr>
          <a:xfrm>
            <a:off x="2294795" y="2668235"/>
            <a:ext cx="1318209" cy="383514"/>
          </a:xfrm>
          <a:custGeom>
            <a:avLst/>
            <a:gdLst>
              <a:gd name="connsiteX0" fmla="*/ 0 w 1171575"/>
              <a:gd name="connsiteY0" fmla="*/ 0 h 357188"/>
              <a:gd name="connsiteX1" fmla="*/ 1042988 w 1171575"/>
              <a:gd name="connsiteY1" fmla="*/ 357188 h 357188"/>
              <a:gd name="connsiteX2" fmla="*/ 1171575 w 1171575"/>
              <a:gd name="connsiteY2" fmla="*/ 323850 h 357188"/>
              <a:gd name="connsiteX0" fmla="*/ 0 w 1195209"/>
              <a:gd name="connsiteY0" fmla="*/ 0 h 357188"/>
              <a:gd name="connsiteX1" fmla="*/ 1042988 w 1195209"/>
              <a:gd name="connsiteY1" fmla="*/ 357188 h 357188"/>
              <a:gd name="connsiteX2" fmla="*/ 1195209 w 1195209"/>
              <a:gd name="connsiteY2" fmla="*/ 329909 h 357188"/>
              <a:gd name="connsiteX0" fmla="*/ 0 w 1195209"/>
              <a:gd name="connsiteY0" fmla="*/ 0 h 351129"/>
              <a:gd name="connsiteX1" fmla="*/ 943728 w 1195209"/>
              <a:gd name="connsiteY1" fmla="*/ 351129 h 351129"/>
              <a:gd name="connsiteX2" fmla="*/ 1195209 w 1195209"/>
              <a:gd name="connsiteY2" fmla="*/ 329909 h 351129"/>
              <a:gd name="connsiteX0" fmla="*/ 0 w 1204854"/>
              <a:gd name="connsiteY0" fmla="*/ 0 h 351129"/>
              <a:gd name="connsiteX1" fmla="*/ 943728 w 1204854"/>
              <a:gd name="connsiteY1" fmla="*/ 351129 h 351129"/>
              <a:gd name="connsiteX2" fmla="*/ 1204854 w 1204854"/>
              <a:gd name="connsiteY2" fmla="*/ 329909 h 351129"/>
              <a:gd name="connsiteX0" fmla="*/ 0 w 1214499"/>
              <a:gd name="connsiteY0" fmla="*/ 0 h 351129"/>
              <a:gd name="connsiteX1" fmla="*/ 943728 w 1214499"/>
              <a:gd name="connsiteY1" fmla="*/ 351129 h 351129"/>
              <a:gd name="connsiteX2" fmla="*/ 1214499 w 1214499"/>
              <a:gd name="connsiteY2" fmla="*/ 329909 h 351129"/>
              <a:gd name="connsiteX0" fmla="*/ 0 w 1214499"/>
              <a:gd name="connsiteY0" fmla="*/ 0 h 333532"/>
              <a:gd name="connsiteX1" fmla="*/ 794234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3532"/>
              <a:gd name="connsiteX1" fmla="*/ 953372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0599"/>
              <a:gd name="connsiteX1" fmla="*/ 953372 w 1214499"/>
              <a:gd name="connsiteY1" fmla="*/ 330599 h 330599"/>
              <a:gd name="connsiteX2" fmla="*/ 1214499 w 1214499"/>
              <a:gd name="connsiteY2" fmla="*/ 329909 h 330599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0599"/>
              <a:gd name="connsiteX1" fmla="*/ 958194 w 1214499"/>
              <a:gd name="connsiteY1" fmla="*/ 330599 h 330599"/>
              <a:gd name="connsiteX2" fmla="*/ 1214499 w 1214499"/>
              <a:gd name="connsiteY2" fmla="*/ 329909 h 330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4499" h="330599">
                <a:moveTo>
                  <a:pt x="0" y="0"/>
                </a:moveTo>
                <a:lnTo>
                  <a:pt x="958194" y="330599"/>
                </a:lnTo>
                <a:lnTo>
                  <a:pt x="1214499" y="329909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5577DEC-6049-4AB3-9832-92437A2EA763}"/>
              </a:ext>
            </a:extLst>
          </p:cNvPr>
          <p:cNvSpPr txBox="1">
            <a:spLocks noChangeAspect="1"/>
          </p:cNvSpPr>
          <p:nvPr/>
        </p:nvSpPr>
        <p:spPr>
          <a:xfrm>
            <a:off x="2368032" y="2636238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6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811A520A-E217-4C16-98B0-8092FE091E8A}"/>
              </a:ext>
            </a:extLst>
          </p:cNvPr>
          <p:cNvSpPr/>
          <p:nvPr/>
        </p:nvSpPr>
        <p:spPr>
          <a:xfrm>
            <a:off x="2305016" y="3143948"/>
            <a:ext cx="1307989" cy="321223"/>
          </a:xfrm>
          <a:custGeom>
            <a:avLst/>
            <a:gdLst>
              <a:gd name="connsiteX0" fmla="*/ 0 w 1171575"/>
              <a:gd name="connsiteY0" fmla="*/ 0 h 357188"/>
              <a:gd name="connsiteX1" fmla="*/ 1042988 w 1171575"/>
              <a:gd name="connsiteY1" fmla="*/ 357188 h 357188"/>
              <a:gd name="connsiteX2" fmla="*/ 1171575 w 1171575"/>
              <a:gd name="connsiteY2" fmla="*/ 323850 h 357188"/>
              <a:gd name="connsiteX0" fmla="*/ 0 w 1195209"/>
              <a:gd name="connsiteY0" fmla="*/ 0 h 357188"/>
              <a:gd name="connsiteX1" fmla="*/ 1042988 w 1195209"/>
              <a:gd name="connsiteY1" fmla="*/ 357188 h 357188"/>
              <a:gd name="connsiteX2" fmla="*/ 1195209 w 1195209"/>
              <a:gd name="connsiteY2" fmla="*/ 329909 h 357188"/>
              <a:gd name="connsiteX0" fmla="*/ 0 w 1195209"/>
              <a:gd name="connsiteY0" fmla="*/ 0 h 351129"/>
              <a:gd name="connsiteX1" fmla="*/ 943728 w 1195209"/>
              <a:gd name="connsiteY1" fmla="*/ 351129 h 351129"/>
              <a:gd name="connsiteX2" fmla="*/ 1195209 w 1195209"/>
              <a:gd name="connsiteY2" fmla="*/ 329909 h 351129"/>
              <a:gd name="connsiteX0" fmla="*/ 0 w 1204854"/>
              <a:gd name="connsiteY0" fmla="*/ 0 h 351129"/>
              <a:gd name="connsiteX1" fmla="*/ 943728 w 1204854"/>
              <a:gd name="connsiteY1" fmla="*/ 351129 h 351129"/>
              <a:gd name="connsiteX2" fmla="*/ 1204854 w 1204854"/>
              <a:gd name="connsiteY2" fmla="*/ 329909 h 351129"/>
              <a:gd name="connsiteX0" fmla="*/ 0 w 1214499"/>
              <a:gd name="connsiteY0" fmla="*/ 0 h 351129"/>
              <a:gd name="connsiteX1" fmla="*/ 943728 w 1214499"/>
              <a:gd name="connsiteY1" fmla="*/ 351129 h 351129"/>
              <a:gd name="connsiteX2" fmla="*/ 1214499 w 1214499"/>
              <a:gd name="connsiteY2" fmla="*/ 329909 h 351129"/>
              <a:gd name="connsiteX0" fmla="*/ 0 w 1214499"/>
              <a:gd name="connsiteY0" fmla="*/ 0 h 333532"/>
              <a:gd name="connsiteX1" fmla="*/ 794234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3532"/>
              <a:gd name="connsiteX1" fmla="*/ 953372 w 1214499"/>
              <a:gd name="connsiteY1" fmla="*/ 333532 h 333532"/>
              <a:gd name="connsiteX2" fmla="*/ 1214499 w 1214499"/>
              <a:gd name="connsiteY2" fmla="*/ 329909 h 333532"/>
              <a:gd name="connsiteX0" fmla="*/ 0 w 1214499"/>
              <a:gd name="connsiteY0" fmla="*/ 0 h 330599"/>
              <a:gd name="connsiteX1" fmla="*/ 953372 w 1214499"/>
              <a:gd name="connsiteY1" fmla="*/ 330599 h 330599"/>
              <a:gd name="connsiteX2" fmla="*/ 1214499 w 1214499"/>
              <a:gd name="connsiteY2" fmla="*/ 329909 h 330599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6465"/>
              <a:gd name="connsiteX1" fmla="*/ 953372 w 1214499"/>
              <a:gd name="connsiteY1" fmla="*/ 336465 h 336465"/>
              <a:gd name="connsiteX2" fmla="*/ 1214499 w 1214499"/>
              <a:gd name="connsiteY2" fmla="*/ 329909 h 336465"/>
              <a:gd name="connsiteX0" fmla="*/ 0 w 1214499"/>
              <a:gd name="connsiteY0" fmla="*/ 0 h 330599"/>
              <a:gd name="connsiteX1" fmla="*/ 958194 w 1214499"/>
              <a:gd name="connsiteY1" fmla="*/ 330599 h 330599"/>
              <a:gd name="connsiteX2" fmla="*/ 1214499 w 1214499"/>
              <a:gd name="connsiteY2" fmla="*/ 329909 h 330599"/>
              <a:gd name="connsiteX0" fmla="*/ 0 w 1358131"/>
              <a:gd name="connsiteY0" fmla="*/ 226706 h 226706"/>
              <a:gd name="connsiteX1" fmla="*/ 1101826 w 1358131"/>
              <a:gd name="connsiteY1" fmla="*/ 690 h 226706"/>
              <a:gd name="connsiteX2" fmla="*/ 1358131 w 1358131"/>
              <a:gd name="connsiteY2" fmla="*/ 0 h 226706"/>
              <a:gd name="connsiteX0" fmla="*/ 0 w 1380228"/>
              <a:gd name="connsiteY0" fmla="*/ 226706 h 226706"/>
              <a:gd name="connsiteX1" fmla="*/ 1123923 w 1380228"/>
              <a:gd name="connsiteY1" fmla="*/ 690 h 226706"/>
              <a:gd name="connsiteX2" fmla="*/ 1380228 w 1380228"/>
              <a:gd name="connsiteY2" fmla="*/ 0 h 226706"/>
              <a:gd name="connsiteX0" fmla="*/ 0 w 1380228"/>
              <a:gd name="connsiteY0" fmla="*/ 226706 h 226706"/>
              <a:gd name="connsiteX1" fmla="*/ 1091083 w 1380228"/>
              <a:gd name="connsiteY1" fmla="*/ 690 h 226706"/>
              <a:gd name="connsiteX2" fmla="*/ 1380228 w 1380228"/>
              <a:gd name="connsiteY2" fmla="*/ 0 h 226706"/>
              <a:gd name="connsiteX0" fmla="*/ 0 w 1380228"/>
              <a:gd name="connsiteY0" fmla="*/ 226706 h 226706"/>
              <a:gd name="connsiteX1" fmla="*/ 1080137 w 1380228"/>
              <a:gd name="connsiteY1" fmla="*/ 690 h 226706"/>
              <a:gd name="connsiteX2" fmla="*/ 1380228 w 1380228"/>
              <a:gd name="connsiteY2" fmla="*/ 0 h 226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80228" h="226706">
                <a:moveTo>
                  <a:pt x="0" y="226706"/>
                </a:moveTo>
                <a:lnTo>
                  <a:pt x="1080137" y="690"/>
                </a:lnTo>
                <a:lnTo>
                  <a:pt x="1380228" y="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71E5080-10C1-4522-88AC-5FB559C93248}"/>
              </a:ext>
            </a:extLst>
          </p:cNvPr>
          <p:cNvSpPr txBox="1">
            <a:spLocks noChangeAspect="1"/>
          </p:cNvSpPr>
          <p:nvPr/>
        </p:nvSpPr>
        <p:spPr>
          <a:xfrm>
            <a:off x="2368032" y="3312809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1100" b="1" dirty="0"/>
              <a:t>7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DF9348E-2D09-4340-A260-9219950514C2}"/>
              </a:ext>
            </a:extLst>
          </p:cNvPr>
          <p:cNvSpPr txBox="1">
            <a:spLocks/>
          </p:cNvSpPr>
          <p:nvPr/>
        </p:nvSpPr>
        <p:spPr>
          <a:xfrm>
            <a:off x="4125827" y="6731431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10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3CB4279-CB0E-43C0-9252-0BE2855B482F}"/>
              </a:ext>
            </a:extLst>
          </p:cNvPr>
          <p:cNvSpPr txBox="1">
            <a:spLocks/>
          </p:cNvSpPr>
          <p:nvPr/>
        </p:nvSpPr>
        <p:spPr>
          <a:xfrm>
            <a:off x="4125827" y="6518191"/>
            <a:ext cx="198000" cy="198000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SG" sz="900" b="1" dirty="0"/>
              <a:t>9</a:t>
            </a:r>
          </a:p>
        </p:txBody>
      </p:sp>
      <p:sp>
        <p:nvSpPr>
          <p:cNvPr id="84" name="Arrow: Quad 83">
            <a:extLst>
              <a:ext uri="{FF2B5EF4-FFF2-40B4-BE49-F238E27FC236}">
                <a16:creationId xmlns:a16="http://schemas.microsoft.com/office/drawing/2014/main" id="{7AA12C12-2562-42C6-A711-65515293EE36}"/>
              </a:ext>
            </a:extLst>
          </p:cNvPr>
          <p:cNvSpPr>
            <a:spLocks noChangeAspect="1"/>
          </p:cNvSpPr>
          <p:nvPr/>
        </p:nvSpPr>
        <p:spPr>
          <a:xfrm>
            <a:off x="3955130" y="1469381"/>
            <a:ext cx="323334" cy="324000"/>
          </a:xfrm>
          <a:prstGeom prst="quadArrow">
            <a:avLst/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A008176-7709-4B8A-96A5-809738201447}"/>
              </a:ext>
            </a:extLst>
          </p:cNvPr>
          <p:cNvCxnSpPr>
            <a:cxnSpLocks/>
          </p:cNvCxnSpPr>
          <p:nvPr/>
        </p:nvCxnSpPr>
        <p:spPr>
          <a:xfrm flipV="1">
            <a:off x="5341470" y="3292484"/>
            <a:ext cx="586767" cy="605742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B6C209A-1305-431F-AAB9-637A35E4B1AF}"/>
              </a:ext>
            </a:extLst>
          </p:cNvPr>
          <p:cNvCxnSpPr>
            <a:cxnSpLocks/>
          </p:cNvCxnSpPr>
          <p:nvPr/>
        </p:nvCxnSpPr>
        <p:spPr>
          <a:xfrm>
            <a:off x="5220408" y="3458185"/>
            <a:ext cx="828893" cy="256940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8EE6EBF-0C43-4C21-9D68-F94DDE3E2FEE}"/>
              </a:ext>
            </a:extLst>
          </p:cNvPr>
          <p:cNvSpPr txBox="1"/>
          <p:nvPr/>
        </p:nvSpPr>
        <p:spPr>
          <a:xfrm>
            <a:off x="5727203" y="3142221"/>
            <a:ext cx="8010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900" dirty="0">
                <a:latin typeface="Impact" panose="020B0806030902050204" pitchFamily="34" charset="0"/>
              </a:rPr>
              <a:t>Stick Y-Axis</a:t>
            </a:r>
          </a:p>
          <a:p>
            <a:pPr algn="ctr"/>
            <a:r>
              <a:rPr lang="en-SG" sz="900" dirty="0">
                <a:latin typeface="Impact" panose="020B0806030902050204" pitchFamily="34" charset="0"/>
              </a:rPr>
              <a:t>(Pitch)</a:t>
            </a:r>
            <a:endParaRPr lang="en-SG" sz="900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7D0E326-E46D-4BF9-9A53-56862A0226F3}"/>
              </a:ext>
            </a:extLst>
          </p:cNvPr>
          <p:cNvSpPr txBox="1"/>
          <p:nvPr/>
        </p:nvSpPr>
        <p:spPr>
          <a:xfrm>
            <a:off x="4944320" y="3142221"/>
            <a:ext cx="72109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900" dirty="0">
                <a:latin typeface="Impact" panose="020B0806030902050204" pitchFamily="34" charset="0"/>
              </a:rPr>
              <a:t>Stick X-Axis (Roll)</a:t>
            </a:r>
            <a:endParaRPr lang="en-SG" sz="900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2304EA74-AF4C-4AD6-BA72-7396CB09FCAF}"/>
              </a:ext>
            </a:extLst>
          </p:cNvPr>
          <p:cNvSpPr/>
          <p:nvPr/>
        </p:nvSpPr>
        <p:spPr>
          <a:xfrm rot="19596739">
            <a:off x="5475563" y="3881688"/>
            <a:ext cx="914400" cy="914400"/>
          </a:xfrm>
          <a:prstGeom prst="arc">
            <a:avLst/>
          </a:prstGeom>
          <a:ln w="57150">
            <a:solidFill>
              <a:srgbClr val="FFCC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7" name="Arc 76">
            <a:extLst>
              <a:ext uri="{FF2B5EF4-FFF2-40B4-BE49-F238E27FC236}">
                <a16:creationId xmlns:a16="http://schemas.microsoft.com/office/drawing/2014/main" id="{C0FC6B90-21D9-4157-87D4-3324232BB6D2}"/>
              </a:ext>
            </a:extLst>
          </p:cNvPr>
          <p:cNvSpPr/>
          <p:nvPr/>
        </p:nvSpPr>
        <p:spPr>
          <a:xfrm rot="8863052">
            <a:off x="5598095" y="3357903"/>
            <a:ext cx="914400" cy="914400"/>
          </a:xfrm>
          <a:prstGeom prst="arc">
            <a:avLst/>
          </a:prstGeom>
          <a:ln w="57150">
            <a:solidFill>
              <a:srgbClr val="FFCC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E88D31A-F731-4A01-9855-5BC13C2C4B0C}"/>
              </a:ext>
            </a:extLst>
          </p:cNvPr>
          <p:cNvSpPr txBox="1"/>
          <p:nvPr/>
        </p:nvSpPr>
        <p:spPr>
          <a:xfrm>
            <a:off x="5420571" y="4356801"/>
            <a:ext cx="1145537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1100" dirty="0">
                <a:latin typeface="Impact" panose="020B0806030902050204" pitchFamily="34" charset="0"/>
              </a:rPr>
              <a:t>Rudder</a:t>
            </a:r>
          </a:p>
          <a:p>
            <a:pPr algn="ctr"/>
            <a:r>
              <a:rPr lang="en-SG" sz="900" dirty="0">
                <a:latin typeface="Impact" panose="020B0806030902050204" pitchFamily="34" charset="0"/>
              </a:rPr>
              <a:t>Stick RZ-Axis</a:t>
            </a:r>
          </a:p>
          <a:p>
            <a:pPr algn="ctr"/>
            <a:r>
              <a:rPr lang="en-SG" sz="900" dirty="0">
                <a:latin typeface="Impact" panose="020B0806030902050204" pitchFamily="34" charset="0"/>
              </a:rPr>
              <a:t>(Yaw/Twist)</a:t>
            </a:r>
          </a:p>
          <a:p>
            <a:pPr algn="ctr"/>
            <a:r>
              <a:rPr lang="en-SG" sz="900" u="sng" dirty="0">
                <a:latin typeface="Impact" panose="020B0806030902050204" pitchFamily="34" charset="0"/>
              </a:rPr>
              <a:t>Assign Axis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2B4A3CC-687B-4758-897E-16E81A3215E0}"/>
              </a:ext>
            </a:extLst>
          </p:cNvPr>
          <p:cNvCxnSpPr>
            <a:cxnSpLocks/>
          </p:cNvCxnSpPr>
          <p:nvPr/>
        </p:nvCxnSpPr>
        <p:spPr>
          <a:xfrm flipV="1">
            <a:off x="5556094" y="8045012"/>
            <a:ext cx="417911" cy="638564"/>
          </a:xfrm>
          <a:prstGeom prst="straightConnector1">
            <a:avLst/>
          </a:prstGeom>
          <a:ln w="57150">
            <a:solidFill>
              <a:srgbClr val="FFCC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9040790-3ADF-441F-8375-F1F357A40AB9}"/>
              </a:ext>
            </a:extLst>
          </p:cNvPr>
          <p:cNvSpPr txBox="1"/>
          <p:nvPr/>
        </p:nvSpPr>
        <p:spPr>
          <a:xfrm>
            <a:off x="5765049" y="8375769"/>
            <a:ext cx="80105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900" dirty="0">
                <a:latin typeface="Impact" panose="020B0806030902050204" pitchFamily="34" charset="0"/>
              </a:rPr>
              <a:t>Throttle Z-Axis</a:t>
            </a:r>
          </a:p>
          <a:p>
            <a:pPr algn="ctr"/>
            <a:r>
              <a:rPr lang="en-SG" sz="900" dirty="0">
                <a:latin typeface="Impact" panose="020B0806030902050204" pitchFamily="34" charset="0"/>
              </a:rPr>
              <a:t>(Thrust)</a:t>
            </a:r>
          </a:p>
          <a:p>
            <a:pPr algn="ctr"/>
            <a:r>
              <a:rPr lang="en-SG" sz="900" u="sng" dirty="0">
                <a:latin typeface="Impact" panose="020B0806030902050204" pitchFamily="34" charset="0"/>
              </a:rPr>
              <a:t>Uncheck Afterburner Detent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2A34E0F-2B99-4529-B454-4799843DF761}"/>
              </a:ext>
            </a:extLst>
          </p:cNvPr>
          <p:cNvSpPr/>
          <p:nvPr/>
        </p:nvSpPr>
        <p:spPr>
          <a:xfrm>
            <a:off x="5055167" y="7229925"/>
            <a:ext cx="629963" cy="517981"/>
          </a:xfrm>
          <a:custGeom>
            <a:avLst/>
            <a:gdLst>
              <a:gd name="connsiteX0" fmla="*/ 0 w 633984"/>
              <a:gd name="connsiteY0" fmla="*/ 457200 h 457200"/>
              <a:gd name="connsiteX1" fmla="*/ 6096 w 633984"/>
              <a:gd name="connsiteY1" fmla="*/ 0 h 457200"/>
              <a:gd name="connsiteX2" fmla="*/ 633984 w 633984"/>
              <a:gd name="connsiteY2" fmla="*/ 6096 h 457200"/>
              <a:gd name="connsiteX0" fmla="*/ 0 w 633984"/>
              <a:gd name="connsiteY0" fmla="*/ 457200 h 457200"/>
              <a:gd name="connsiteX1" fmla="*/ 6096 w 633984"/>
              <a:gd name="connsiteY1" fmla="*/ 0 h 457200"/>
              <a:gd name="connsiteX2" fmla="*/ 633984 w 633984"/>
              <a:gd name="connsiteY2" fmla="*/ 4191 h 457200"/>
              <a:gd name="connsiteX0" fmla="*/ 0 w 633984"/>
              <a:gd name="connsiteY0" fmla="*/ 457200 h 457200"/>
              <a:gd name="connsiteX1" fmla="*/ 4191 w 633984"/>
              <a:gd name="connsiteY1" fmla="*/ 0 h 457200"/>
              <a:gd name="connsiteX2" fmla="*/ 633984 w 633984"/>
              <a:gd name="connsiteY2" fmla="*/ 4191 h 457200"/>
              <a:gd name="connsiteX0" fmla="*/ 0 w 635889"/>
              <a:gd name="connsiteY0" fmla="*/ 457200 h 457200"/>
              <a:gd name="connsiteX1" fmla="*/ 4191 w 635889"/>
              <a:gd name="connsiteY1" fmla="*/ 0 h 457200"/>
              <a:gd name="connsiteX2" fmla="*/ 635889 w 635889"/>
              <a:gd name="connsiteY2" fmla="*/ 2286 h 457200"/>
              <a:gd name="connsiteX0" fmla="*/ 0 w 635889"/>
              <a:gd name="connsiteY0" fmla="*/ 458724 h 458724"/>
              <a:gd name="connsiteX1" fmla="*/ 4191 w 635889"/>
              <a:gd name="connsiteY1" fmla="*/ 1524 h 458724"/>
              <a:gd name="connsiteX2" fmla="*/ 635889 w 635889"/>
              <a:gd name="connsiteY2" fmla="*/ 0 h 458724"/>
              <a:gd name="connsiteX0" fmla="*/ 0 w 635889"/>
              <a:gd name="connsiteY0" fmla="*/ 457200 h 457200"/>
              <a:gd name="connsiteX1" fmla="*/ 4191 w 635889"/>
              <a:gd name="connsiteY1" fmla="*/ 0 h 457200"/>
              <a:gd name="connsiteX2" fmla="*/ 635889 w 635889"/>
              <a:gd name="connsiteY2" fmla="*/ 2286 h 457200"/>
              <a:gd name="connsiteX0" fmla="*/ 0 w 637794"/>
              <a:gd name="connsiteY0" fmla="*/ 458724 h 458724"/>
              <a:gd name="connsiteX1" fmla="*/ 4191 w 637794"/>
              <a:gd name="connsiteY1" fmla="*/ 1524 h 458724"/>
              <a:gd name="connsiteX2" fmla="*/ 637794 w 637794"/>
              <a:gd name="connsiteY2" fmla="*/ 0 h 458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7794" h="458724">
                <a:moveTo>
                  <a:pt x="0" y="458724"/>
                </a:moveTo>
                <a:lnTo>
                  <a:pt x="4191" y="1524"/>
                </a:lnTo>
                <a:lnTo>
                  <a:pt x="637794" y="0"/>
                </a:lnTo>
              </a:path>
            </a:pathLst>
          </a:cu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9D1E5EF-5E73-4B4A-9BEB-0FEE54194E2E}"/>
              </a:ext>
            </a:extLst>
          </p:cNvPr>
          <p:cNvSpPr txBox="1"/>
          <p:nvPr/>
        </p:nvSpPr>
        <p:spPr>
          <a:xfrm>
            <a:off x="4443570" y="6258283"/>
            <a:ext cx="90416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SG" sz="900" dirty="0">
                <a:latin typeface="Impact" panose="020B0806030902050204" pitchFamily="34" charset="0"/>
              </a:rPr>
              <a:t> </a:t>
            </a:r>
            <a:r>
              <a:rPr lang="en-SG" sz="900" u="sng" dirty="0">
                <a:latin typeface="Impact" panose="020B0806030902050204" pitchFamily="34" charset="0"/>
              </a:rPr>
              <a:t>Add Modifiers</a:t>
            </a:r>
            <a:endParaRPr lang="en-SG" sz="900" u="sng" dirty="0">
              <a:solidFill>
                <a:srgbClr val="00CC00"/>
              </a:solidFill>
              <a:latin typeface="Impact" panose="020B0806030902050204" pitchFamily="34" charset="0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9DB2D8C-18D7-4095-8474-2C464C00A644}"/>
              </a:ext>
            </a:extLst>
          </p:cNvPr>
          <p:cNvCxnSpPr>
            <a:stCxn id="82" idx="2"/>
          </p:cNvCxnSpPr>
          <p:nvPr/>
        </p:nvCxnSpPr>
        <p:spPr>
          <a:xfrm>
            <a:off x="4895651" y="6396782"/>
            <a:ext cx="0" cy="1440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A117A13F-C80B-4205-8301-1E627E023C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8477"/>
              </p:ext>
            </p:extLst>
          </p:nvPr>
        </p:nvGraphicFramePr>
        <p:xfrm>
          <a:off x="171535" y="315874"/>
          <a:ext cx="3117617" cy="1211505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95349">
                  <a:extLst>
                    <a:ext uri="{9D8B030D-6E8A-4147-A177-3AD203B41FA5}">
                      <a16:colId xmlns:a16="http://schemas.microsoft.com/office/drawing/2014/main" val="672342838"/>
                    </a:ext>
                  </a:extLst>
                </a:gridCol>
                <a:gridCol w="293370">
                  <a:extLst>
                    <a:ext uri="{9D8B030D-6E8A-4147-A177-3AD203B41FA5}">
                      <a16:colId xmlns:a16="http://schemas.microsoft.com/office/drawing/2014/main" val="674168252"/>
                    </a:ext>
                  </a:extLst>
                </a:gridCol>
                <a:gridCol w="674370">
                  <a:extLst>
                    <a:ext uri="{9D8B030D-6E8A-4147-A177-3AD203B41FA5}">
                      <a16:colId xmlns:a16="http://schemas.microsoft.com/office/drawing/2014/main" val="2086189320"/>
                    </a:ext>
                  </a:extLst>
                </a:gridCol>
                <a:gridCol w="646291">
                  <a:extLst>
                    <a:ext uri="{9D8B030D-6E8A-4147-A177-3AD203B41FA5}">
                      <a16:colId xmlns:a16="http://schemas.microsoft.com/office/drawing/2014/main" val="2959022965"/>
                    </a:ext>
                  </a:extLst>
                </a:gridCol>
                <a:gridCol w="365432">
                  <a:extLst>
                    <a:ext uri="{9D8B030D-6E8A-4147-A177-3AD203B41FA5}">
                      <a16:colId xmlns:a16="http://schemas.microsoft.com/office/drawing/2014/main" val="858283799"/>
                    </a:ext>
                  </a:extLst>
                </a:gridCol>
                <a:gridCol w="520344">
                  <a:extLst>
                    <a:ext uri="{9D8B030D-6E8A-4147-A177-3AD203B41FA5}">
                      <a16:colId xmlns:a16="http://schemas.microsoft.com/office/drawing/2014/main" val="3488305891"/>
                    </a:ext>
                  </a:extLst>
                </a:gridCol>
                <a:gridCol w="422461">
                  <a:extLst>
                    <a:ext uri="{9D8B030D-6E8A-4147-A177-3AD203B41FA5}">
                      <a16:colId xmlns:a16="http://schemas.microsoft.com/office/drawing/2014/main" val="849781527"/>
                    </a:ext>
                  </a:extLst>
                </a:gridCol>
              </a:tblGrid>
              <a:tr h="84585"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Dir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Press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HUD 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FCR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TGP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WPN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HSD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033983"/>
                  </a:ext>
                </a:extLst>
              </a:tr>
              <a:tr h="233635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800" b="1" kern="1200" spc="-20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Impact" panose="020B0806030902050204" pitchFamily="34" charset="0"/>
                          <a:ea typeface="+mn-ea"/>
                          <a:cs typeface="+mn-cs"/>
                        </a:rPr>
                        <a:t>↑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Short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DTOS/</a:t>
                      </a:r>
                    </a:p>
                    <a:p>
                      <a:pPr marL="0" algn="ctr" defTabSz="685800" rtl="0" eaLnBrk="1" latinLnBrk="0" hangingPunct="1"/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EO-Vis Designate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RWS Spotlight/ ACM BORE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 </a:t>
                      </a:r>
                      <a:b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Track 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Track 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700" kern="1200" spc="-2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Designate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274769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800" b="1" kern="1200" spc="-20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Impact" panose="020B0806030902050204" pitchFamily="34" charset="0"/>
                          <a:ea typeface="+mn-ea"/>
                          <a:cs typeface="+mn-cs"/>
                        </a:rPr>
                        <a:t>↓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Target Reject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Target Reject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Target Reject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Drop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4232376"/>
                  </a:ext>
                </a:extLst>
              </a:tr>
              <a:tr h="84585">
                <a:tc row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800" b="1" kern="1200" spc="-20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Impact" panose="020B0806030902050204" pitchFamily="34" charset="0"/>
                          <a:ea typeface="+mn-ea"/>
                          <a:cs typeface="+mn-cs"/>
                        </a:rPr>
                        <a:t>←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Interrogate All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Polarity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Polarity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151962"/>
                  </a:ext>
                </a:extLst>
              </a:tr>
              <a:tr h="159110">
                <a:tc vMerge="1">
                  <a:txBody>
                    <a:bodyPr/>
                    <a:lstStyle/>
                    <a:p>
                      <a:endParaRPr lang="en-S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Interrogate Target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7758723"/>
                  </a:ext>
                </a:extLst>
              </a:tr>
              <a:tr h="159110">
                <a:tc rowSpan="2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SG" sz="800" b="1" kern="1200" spc="-20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Impact" panose="020B0806030902050204" pitchFamily="34" charset="0"/>
                          <a:ea typeface="+mn-ea"/>
                          <a:cs typeface="+mn-cs"/>
                        </a:rPr>
                        <a:t>→ 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Short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TWS Bug Step/ ACM Rotary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Area Track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459550"/>
                  </a:ext>
                </a:extLst>
              </a:tr>
              <a:tr h="84585">
                <a:tc vMerge="1">
                  <a:txBody>
                    <a:bodyPr/>
                    <a:lstStyle/>
                    <a:p>
                      <a:endParaRPr lang="en-S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Long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SG" sz="700" spc="-20" baseline="0" dirty="0">
                          <a:solidFill>
                            <a:schemeClr val="tx1"/>
                          </a:solidFill>
                        </a:rPr>
                        <a:t>TWS/RWS</a:t>
                      </a: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SG" sz="700" spc="-2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7200" marB="72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0435076"/>
                  </a:ext>
                </a:extLst>
              </a:tr>
            </a:tbl>
          </a:graphicData>
        </a:graphic>
      </p:graphicFrame>
      <p:sp>
        <p:nvSpPr>
          <p:cNvPr id="36" name="Arrow: Right 35">
            <a:extLst>
              <a:ext uri="{FF2B5EF4-FFF2-40B4-BE49-F238E27FC236}">
                <a16:creationId xmlns:a16="http://schemas.microsoft.com/office/drawing/2014/main" id="{3D83DEA3-D414-4387-A21A-4DF7F1FF5DDF}"/>
              </a:ext>
            </a:extLst>
          </p:cNvPr>
          <p:cNvSpPr/>
          <p:nvPr/>
        </p:nvSpPr>
        <p:spPr>
          <a:xfrm rot="10800000">
            <a:off x="3344728" y="340374"/>
            <a:ext cx="364090" cy="942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45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1353</TotalTime>
  <Words>386</Words>
  <Application>Microsoft Office PowerPoint</Application>
  <PresentationFormat>A4 Paper (210x297 mm)</PresentationFormat>
  <Paragraphs>106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Impact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GrEaSeLiTeNiN</dc:creator>
  <cp:lastModifiedBy>BERNARD TAN</cp:lastModifiedBy>
  <cp:revision>243</cp:revision>
  <cp:lastPrinted>2018-06-22T11:00:17Z</cp:lastPrinted>
  <dcterms:created xsi:type="dcterms:W3CDTF">2018-06-19T23:08:49Z</dcterms:created>
  <dcterms:modified xsi:type="dcterms:W3CDTF">2020-09-09T05:30:18Z</dcterms:modified>
</cp:coreProperties>
</file>